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17"/>
  </p:notesMasterIdLst>
  <p:sldIdLst>
    <p:sldId id="256" r:id="rId5"/>
    <p:sldId id="259" r:id="rId6"/>
    <p:sldId id="293" r:id="rId7"/>
    <p:sldId id="294" r:id="rId8"/>
    <p:sldId id="257" r:id="rId9"/>
    <p:sldId id="258" r:id="rId10"/>
    <p:sldId id="260" r:id="rId11"/>
    <p:sldId id="261" r:id="rId12"/>
    <p:sldId id="295" r:id="rId13"/>
    <p:sldId id="264" r:id="rId14"/>
    <p:sldId id="267" r:id="rId15"/>
    <p:sldId id="273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Golos Text" panose="020B0604020202020204" charset="0"/>
      <p:regular r:id="rId19"/>
      <p:bold r:id="rId20"/>
    </p:embeddedFont>
    <p:embeddedFont>
      <p:font typeface="Golos Text Medium" panose="020B0604020202020204" charset="0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BBBBE7-2355-4845-BCF3-9D69918FC37D}">
  <a:tblStyle styleId="{FCBBBBE7-2355-4845-BCF3-9D69918FC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08" autoAdjust="0"/>
  </p:normalViewPr>
  <p:slideViewPr>
    <p:cSldViewPr snapToGrid="0">
      <p:cViewPr varScale="1">
        <p:scale>
          <a:sx n="120" d="100"/>
          <a:sy n="120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 resources </a:t>
            </a:r>
            <a:br>
              <a:rPr lang="en-US" dirty="0"/>
            </a:br>
            <a:r>
              <a:rPr lang="en-US" dirty="0"/>
              <a:t>https://www.saucedemo.com</a:t>
            </a:r>
            <a:br>
              <a:rPr lang="en-US" dirty="0"/>
            </a:br>
            <a:r>
              <a:rPr lang="en-US" dirty="0"/>
              <a:t>https://ai.azure.com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7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510275" y="336499"/>
            <a:ext cx="4652400" cy="25603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/>
              <a:t>AI-Driven Testing Revolution: First Steps Towards Building Autonomous Test Agents</a:t>
            </a: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DC85FB-EEF7-D377-368C-D9CFAFAC9741}"/>
              </a:ext>
            </a:extLst>
          </p:cNvPr>
          <p:cNvSpPr txBox="1"/>
          <p:nvPr/>
        </p:nvSpPr>
        <p:spPr>
          <a:xfrm>
            <a:off x="2214678" y="4335512"/>
            <a:ext cx="4054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effectLst/>
                <a:latin typeface="-apple-system"/>
              </a:defRPr>
            </a:lvl1pPr>
          </a:lstStyle>
          <a:p>
            <a:pPr algn="ctr"/>
            <a:r>
              <a:rPr lang="en-US" sz="1600" b="1" dirty="0">
                <a:solidFill>
                  <a:schemeClr val="dk1"/>
                </a:solidFill>
                <a:latin typeface="Golos Text Medium"/>
                <a:cs typeface="Golos Text Medium"/>
              </a:rPr>
              <a:t>AI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  <a:latin typeface="Golos Text Medium"/>
                <a:cs typeface="Golos Text Medium"/>
                <a:sym typeface="Golos Text Medium"/>
              </a:rPr>
              <a:t>Community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  <a:latin typeface="Golos Text Medium"/>
                <a:cs typeface="Golos Text Medium"/>
              </a:rPr>
              <a:t>Days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dk1"/>
                </a:solidFill>
                <a:latin typeface="Golos Text Medium"/>
                <a:cs typeface="Golos Text Medium"/>
              </a:rPr>
              <a:t>Tunis</a:t>
            </a:r>
          </a:p>
          <a:p>
            <a:pPr algn="ctr"/>
            <a:r>
              <a:rPr lang="en-US" sz="1600" b="1" dirty="0">
                <a:solidFill>
                  <a:schemeClr val="dk1"/>
                </a:solidFill>
                <a:latin typeface="Golos Text Medium"/>
                <a:cs typeface="Golos Text Medium"/>
              </a:rPr>
              <a:t>08/11/2025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C26B2-E1B9-FD2B-510F-63CFF725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9" y="2483968"/>
            <a:ext cx="1931212" cy="1931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60183-5608-5DBE-7E38-6694F8023D2B}"/>
              </a:ext>
            </a:extLst>
          </p:cNvPr>
          <p:cNvSpPr txBox="1"/>
          <p:nvPr/>
        </p:nvSpPr>
        <p:spPr>
          <a:xfrm>
            <a:off x="-79551" y="4458623"/>
            <a:ext cx="2525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dk1"/>
                </a:solidFill>
                <a:latin typeface="Golos Text Medium"/>
                <a:cs typeface="Golos Text Medium"/>
              </a:rPr>
              <a:t>Majdi ZLITNI</a:t>
            </a:r>
            <a:endParaRPr lang="en-US" sz="1600" b="1" dirty="0" err="1">
              <a:solidFill>
                <a:schemeClr val="dk1"/>
              </a:solidFill>
              <a:latin typeface="Golos Text Medium"/>
              <a:cs typeface="Golos Tex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"/>
    </mc:Choice>
    <mc:Fallback>
      <p:transition spd="slow" advTm="33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Azure OpenAI</a:t>
            </a:r>
            <a:endParaRPr lang="en-US" dirty="0"/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Live Demo!</a:t>
            </a:r>
            <a:endParaRPr lang="en-US"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571977" y="615995"/>
            <a:ext cx="7713900" cy="10378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5400" b="1" dirty="0"/>
              <a:t>Questions ?</a:t>
            </a:r>
            <a:r>
              <a:rPr lang="en-US" sz="5400" dirty="0"/>
              <a:t>​</a:t>
            </a:r>
            <a:endParaRPr sz="5400" dirty="0"/>
          </a:p>
        </p:txBody>
      </p:sp>
      <p:grpSp>
        <p:nvGrpSpPr>
          <p:cNvPr id="775" name="Google Shape;775;p38"/>
          <p:cNvGrpSpPr/>
          <p:nvPr/>
        </p:nvGrpSpPr>
        <p:grpSpPr>
          <a:xfrm rot="2247545">
            <a:off x="47741" y="551234"/>
            <a:ext cx="1732082" cy="1375649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8"/>
          <p:cNvGrpSpPr/>
          <p:nvPr/>
        </p:nvGrpSpPr>
        <p:grpSpPr>
          <a:xfrm>
            <a:off x="6156533" y="3927944"/>
            <a:ext cx="2987467" cy="1151944"/>
            <a:chOff x="3864536" y="2740081"/>
            <a:chExt cx="3567578" cy="1375630"/>
          </a:xfrm>
        </p:grpSpPr>
        <p:grpSp>
          <p:nvGrpSpPr>
            <p:cNvPr id="860" name="Google Shape;860;p38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861" name="Google Shape;861;p38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38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897" name="Google Shape;897;p38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C7F97B-D83C-64DD-6CED-E592EC449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32" y="1653871"/>
            <a:ext cx="31203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What if </a:t>
            </a:r>
            <a:r>
              <a:rPr lang="en-US" dirty="0"/>
              <a:t>an AI </a:t>
            </a:r>
            <a:br>
              <a:rPr lang="en-US" dirty="0"/>
            </a:br>
            <a:r>
              <a:rPr lang="en-US" dirty="0"/>
              <a:t>agent can automate the testing for us?</a:t>
            </a:r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847705" y="18286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66B3D-DE16-A0BA-FA88-9497DC75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5" y="1049928"/>
            <a:ext cx="2188028" cy="2188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84F47-3631-C416-90A3-3683EA03B0B9}"/>
              </a:ext>
            </a:extLst>
          </p:cNvPr>
          <p:cNvSpPr txBox="1"/>
          <p:nvPr/>
        </p:nvSpPr>
        <p:spPr>
          <a:xfrm>
            <a:off x="3526974" y="3614056"/>
            <a:ext cx="2331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Script Maintenance Trap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721FA-B9FB-5C1E-C316-5FE1BBD3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4" y="1049928"/>
            <a:ext cx="2188028" cy="2188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38F96-11B1-3FDA-B1A1-97143B362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523" y="1031866"/>
            <a:ext cx="2204560" cy="220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A9F3A-3003-DA80-2779-43F2233192C4}"/>
              </a:ext>
            </a:extLst>
          </p:cNvPr>
          <p:cNvSpPr txBox="1"/>
          <p:nvPr/>
        </p:nvSpPr>
        <p:spPr>
          <a:xfrm>
            <a:off x="613955" y="3614055"/>
            <a:ext cx="2331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endless testing cycle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35A88-ADC1-68C3-B52F-438F14015E89}"/>
              </a:ext>
            </a:extLst>
          </p:cNvPr>
          <p:cNvSpPr txBox="1"/>
          <p:nvPr/>
        </p:nvSpPr>
        <p:spPr>
          <a:xfrm>
            <a:off x="6441523" y="3614056"/>
            <a:ext cx="2331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Toward Intelligent Testing 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1695A-7D74-513A-2494-F395821F7060}"/>
              </a:ext>
            </a:extLst>
          </p:cNvPr>
          <p:cNvSpPr txBox="1"/>
          <p:nvPr/>
        </p:nvSpPr>
        <p:spPr>
          <a:xfrm>
            <a:off x="613955" y="519940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/>
                <a:cs typeface="Golos Text Medium"/>
                <a:sym typeface="Golos Text Medium"/>
              </a:rPr>
              <a:t>Manual</a:t>
            </a:r>
            <a:r>
              <a:rPr lang="en-US" dirty="0"/>
              <a:t> 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570B4-82AF-7A06-4B73-276727A36345}"/>
              </a:ext>
            </a:extLst>
          </p:cNvPr>
          <p:cNvSpPr txBox="1"/>
          <p:nvPr/>
        </p:nvSpPr>
        <p:spPr>
          <a:xfrm>
            <a:off x="3526974" y="519939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Automation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testing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01FA8-4062-D62D-9A1D-DE85D08F3DE5}"/>
              </a:ext>
            </a:extLst>
          </p:cNvPr>
          <p:cNvSpPr txBox="1"/>
          <p:nvPr/>
        </p:nvSpPr>
        <p:spPr>
          <a:xfrm>
            <a:off x="6453053" y="500347"/>
            <a:ext cx="2076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Golos Text Medium" panose="020B0604020202020204" charset="0"/>
                <a:cs typeface="Golos Text Medium" panose="020B0604020202020204" charset="0"/>
              </a:rPr>
              <a:t>Agentic</a:t>
            </a:r>
            <a:r>
              <a:rPr lang="en-US" dirty="0">
                <a:latin typeface="Golos Text Medium" panose="020B0604020202020204" charset="0"/>
                <a:cs typeface="Golos Text Medium" panose="020B0604020202020204" charset="0"/>
              </a:rPr>
              <a:t> testing </a:t>
            </a:r>
          </a:p>
        </p:txBody>
      </p:sp>
    </p:spTree>
    <p:extLst>
      <p:ext uri="{BB962C8B-B14F-4D97-AF65-F5344CB8AC3E}">
        <p14:creationId xmlns:p14="http://schemas.microsoft.com/office/powerpoint/2010/main" val="286222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60401E7E-A6A5-FEC3-A1DA-5AC59C57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042" y="3087569"/>
            <a:ext cx="2944547" cy="599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F15AD-89B3-7ED8-8F02-140048ED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030817" y="1030816"/>
            <a:ext cx="5143500" cy="30818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A7B1E9-9D66-7CEF-AF92-24588F533EB1}"/>
              </a:ext>
            </a:extLst>
          </p:cNvPr>
          <p:cNvSpPr>
            <a:spLocks noGrp="1"/>
          </p:cNvSpPr>
          <p:nvPr/>
        </p:nvSpPr>
        <p:spPr>
          <a:xfrm>
            <a:off x="2848065" y="358862"/>
            <a:ext cx="5767566" cy="1072378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F0000"/>
                </a:solidFill>
                <a:latin typeface="Segoe UI"/>
                <a:ea typeface="Calibri Light"/>
                <a:cs typeface="Calibri Light"/>
              </a:rPr>
              <a:t>Majdi ZLITNI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96AFB42-E900-5C4F-8100-402BA52CBEB0}"/>
              </a:ext>
            </a:extLst>
          </p:cNvPr>
          <p:cNvSpPr>
            <a:spLocks noGrp="1"/>
          </p:cNvSpPr>
          <p:nvPr/>
        </p:nvSpPr>
        <p:spPr>
          <a:xfrm>
            <a:off x="3132657" y="1431240"/>
            <a:ext cx="5621336" cy="1395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>
                <a:latin typeface="Segoe UI"/>
                <a:cs typeface="Segoe UI"/>
              </a:rPr>
              <a:t>Software Consultant</a:t>
            </a:r>
          </a:p>
          <a:p>
            <a:r>
              <a:rPr lang="nl-NL" sz="2000" dirty="0">
                <a:latin typeface="Segoe UI"/>
                <a:cs typeface="Segoe UI"/>
              </a:rPr>
              <a:t>.NET &amp; C# Specialist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35AE0894-D078-974B-9857-77DFF703BECD}"/>
              </a:ext>
            </a:extLst>
          </p:cNvPr>
          <p:cNvSpPr txBox="1">
            <a:spLocks/>
          </p:cNvSpPr>
          <p:nvPr/>
        </p:nvSpPr>
        <p:spPr>
          <a:xfrm>
            <a:off x="2363217" y="2813440"/>
            <a:ext cx="3240778" cy="169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latin typeface="Segoe UI"/>
                <a:cs typeface="Segoe UI"/>
              </a:rPr>
              <a:t>majdi-zlitni</a:t>
            </a:r>
          </a:p>
          <a:p>
            <a:pPr marL="0" indent="0" algn="r">
              <a:buNone/>
            </a:pPr>
            <a:r>
              <a:rPr lang="en-US" dirty="0">
                <a:latin typeface="Segoe UI"/>
                <a:cs typeface="Segoe UI"/>
              </a:rPr>
              <a:t> </a:t>
            </a:r>
            <a:r>
              <a:rPr lang="en-US" sz="1600" dirty="0">
                <a:latin typeface="Segoe UI"/>
                <a:cs typeface="Segoe UI"/>
              </a:rPr>
              <a:t>majdiz.tn</a:t>
            </a:r>
          </a:p>
          <a:p>
            <a:pPr marL="0" indent="0" algn="r">
              <a:buNone/>
            </a:pPr>
            <a:r>
              <a:rPr lang="en-US" sz="1600" dirty="0">
                <a:latin typeface="Segoe UI"/>
                <a:ea typeface="+mn-lt"/>
                <a:cs typeface="+mn-lt"/>
              </a:rPr>
              <a:t>majdi-Zlitni</a:t>
            </a:r>
            <a:endParaRPr lang="en-US" sz="1600" dirty="0">
              <a:latin typeface="Segoe UI"/>
              <a:cs typeface="Segoe UI"/>
            </a:endParaRPr>
          </a:p>
        </p:txBody>
      </p:sp>
      <p:pic>
        <p:nvPicPr>
          <p:cNvPr id="10" name="Picture 9" descr="File:LinkedIn logo initials.png - Wikimedia Commons">
            <a:extLst>
              <a:ext uri="{FF2B5EF4-FFF2-40B4-BE49-F238E27FC236}">
                <a16:creationId xmlns:a16="http://schemas.microsoft.com/office/drawing/2014/main" id="{526218F8-B8C8-E483-BE6B-96532B68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657" y="3082165"/>
            <a:ext cx="310924" cy="291874"/>
          </a:xfrm>
          <a:prstGeom prst="rect">
            <a:avLst/>
          </a:prstGeom>
        </p:spPr>
      </p:pic>
      <p:pic>
        <p:nvPicPr>
          <p:cNvPr id="11" name="Picture 10" descr="Github Logo - Free social media icons">
            <a:extLst>
              <a:ext uri="{FF2B5EF4-FFF2-40B4-BE49-F238E27FC236}">
                <a16:creationId xmlns:a16="http://schemas.microsoft.com/office/drawing/2014/main" id="{C364DCE7-C15A-8F45-DF2A-B42B122F5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300" y="3950340"/>
            <a:ext cx="317256" cy="335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6845D-6F6A-7536-C446-0B39B6B91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300" y="3462104"/>
            <a:ext cx="318281" cy="3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1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The Building Blocks of an AI Agent	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40892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AI Testing Agent a high-level overview </a:t>
            </a:r>
            <a:endParaRPr lang="en-US"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Azure OpenAI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Live Demo!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The Building Blocks of an AI Agent</a:t>
            </a:r>
            <a:endParaRPr lang="en-US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What's Inside an AI Agent?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51388-F5DC-FAEC-D550-41E409E39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100" y="1717482"/>
            <a:ext cx="4013100" cy="2890917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(Large Language Model)</a:t>
            </a:r>
          </a:p>
          <a:p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(Retrieval-Augmented Generation)</a:t>
            </a: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MCP (Model-Context-Protocol): The 'Hands'</a:t>
            </a:r>
            <a:endParaRPr lang="en-US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AI Testing Agent a high-level overview</a:t>
            </a:r>
            <a:endParaRPr lang="en-US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E62D6-7188-75D0-FC0D-7E4D0555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" y="-20375"/>
            <a:ext cx="5632241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EA65C-FD3F-7D3B-3466-C33FAEEAA86D}"/>
              </a:ext>
            </a:extLst>
          </p:cNvPr>
          <p:cNvSpPr txBox="1"/>
          <p:nvPr/>
        </p:nvSpPr>
        <p:spPr>
          <a:xfrm>
            <a:off x="4834394" y="254442"/>
            <a:ext cx="3803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GitHub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Azure Open AI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Playwright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40433561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BEF5FF607BE42A47667ABC9FA36F2" ma:contentTypeVersion="15" ma:contentTypeDescription="Crée un document." ma:contentTypeScope="" ma:versionID="c1e59d21cd6087d8f6eb828471021ef9">
  <xsd:schema xmlns:xsd="http://www.w3.org/2001/XMLSchema" xmlns:xs="http://www.w3.org/2001/XMLSchema" xmlns:p="http://schemas.microsoft.com/office/2006/metadata/properties" xmlns:ns3="32e0ba4f-9f71-46a2-96ae-ea6850aa95a2" xmlns:ns4="84cb0c1e-c51e-4e86-b74a-d0a3ac0e018d" targetNamespace="http://schemas.microsoft.com/office/2006/metadata/properties" ma:root="true" ma:fieldsID="a1b9527d335d3ce3c0acfd1c3f5f967b" ns3:_="" ns4:_="">
    <xsd:import namespace="32e0ba4f-9f71-46a2-96ae-ea6850aa95a2"/>
    <xsd:import namespace="84cb0c1e-c51e-4e86-b74a-d0a3ac0e01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0ba4f-9f71-46a2-96ae-ea6850aa9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cb0c1e-c51e-4e86-b74a-d0a3ac0e018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e0ba4f-9f71-46a2-96ae-ea6850aa95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78AFBF-4097-4221-9EF3-D690DA7AB1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e0ba4f-9f71-46a2-96ae-ea6850aa95a2"/>
    <ds:schemaRef ds:uri="84cb0c1e-c51e-4e86-b74a-d0a3ac0e01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2C7E45-92E4-49D7-9EF6-6D1BC0B3931F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purl.org/dc/dcmitype/"/>
    <ds:schemaRef ds:uri="32e0ba4f-9f71-46a2-96ae-ea6850aa95a2"/>
    <ds:schemaRef ds:uri="http://schemas.microsoft.com/office/infopath/2007/PartnerControls"/>
    <ds:schemaRef ds:uri="http://schemas.openxmlformats.org/package/2006/metadata/core-properties"/>
    <ds:schemaRef ds:uri="84cb0c1e-c51e-4e86-b74a-d0a3ac0e018d"/>
  </ds:schemaRefs>
</ds:datastoreItem>
</file>

<file path=customXml/itemProps3.xml><?xml version="1.0" encoding="utf-8"?>
<ds:datastoreItem xmlns:ds="http://schemas.openxmlformats.org/officeDocument/2006/customXml" ds:itemID="{04A5F9D2-25C3-4DC9-9E57-4710C3E9A6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168</Words>
  <Application>Microsoft Office PowerPoint</Application>
  <PresentationFormat>On-screen Show (16:9)</PresentationFormat>
  <Paragraphs>52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Golos Text</vt:lpstr>
      <vt:lpstr>Bebas Neue</vt:lpstr>
      <vt:lpstr>Segoe UI</vt:lpstr>
      <vt:lpstr>Golos Text Medium</vt:lpstr>
      <vt:lpstr>Arial</vt:lpstr>
      <vt:lpstr>Artificial Intelligence by Slidesgo</vt:lpstr>
      <vt:lpstr>AI-Driven Testing Revolution: First Steps Towards Building Autonomous Test Agents</vt:lpstr>
      <vt:lpstr>What if an AI  agent can automate the testing for us?</vt:lpstr>
      <vt:lpstr>PowerPoint Presentation</vt:lpstr>
      <vt:lpstr>PowerPoint Presentation</vt:lpstr>
      <vt:lpstr>01</vt:lpstr>
      <vt:lpstr>The Building Blocks of an AI Agent</vt:lpstr>
      <vt:lpstr>What's Inside an AI Agent?</vt:lpstr>
      <vt:lpstr>AI Testing Agent a high-level overview</vt:lpstr>
      <vt:lpstr>PowerPoint Presentation</vt:lpstr>
      <vt:lpstr>Azure OpenAI</vt:lpstr>
      <vt:lpstr>Live Demo!</vt:lpstr>
      <vt:lpstr>Questions ?​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Majdi</dc:creator>
  <cp:lastModifiedBy>Majdi Zlitni</cp:lastModifiedBy>
  <cp:revision>6</cp:revision>
  <dcterms:modified xsi:type="dcterms:W3CDTF">2025-11-10T09:28:53Z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0x01010069EBEF5FF607BE42A47667ABC9FA36F2</vt:lpwstr>
  </property>
</Properties>
</file>